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0" r:id="rId4"/>
    <p:sldId id="281" r:id="rId5"/>
    <p:sldId id="282" r:id="rId6"/>
    <p:sldId id="294" r:id="rId7"/>
    <p:sldId id="284" r:id="rId8"/>
    <p:sldId id="285" r:id="rId9"/>
    <p:sldId id="295" r:id="rId10"/>
    <p:sldId id="286" r:id="rId11"/>
    <p:sldId id="288" r:id="rId12"/>
    <p:sldId id="289" r:id="rId13"/>
    <p:sldId id="291" r:id="rId14"/>
    <p:sldId id="296" r:id="rId15"/>
    <p:sldId id="292" r:id="rId16"/>
    <p:sldId id="293" r:id="rId17"/>
    <p:sldId id="277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B052CE2B-C1B2-F849-B0B9-28DDC5D4DC21}">
          <p14:sldIdLst>
            <p14:sldId id="256"/>
            <p14:sldId id="257"/>
            <p14:sldId id="280"/>
            <p14:sldId id="281"/>
            <p14:sldId id="282"/>
            <p14:sldId id="294"/>
            <p14:sldId id="284"/>
            <p14:sldId id="285"/>
            <p14:sldId id="295"/>
            <p14:sldId id="286"/>
            <p14:sldId id="288"/>
            <p14:sldId id="289"/>
            <p14:sldId id="291"/>
            <p14:sldId id="296"/>
            <p14:sldId id="292"/>
            <p14:sldId id="293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5F92"/>
    <a:srgbClr val="BC4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4554"/>
  </p:normalViewPr>
  <p:slideViewPr>
    <p:cSldViewPr snapToGrid="0" snapToObjects="1">
      <p:cViewPr varScale="1">
        <p:scale>
          <a:sx n="108" d="100"/>
          <a:sy n="108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43F0F-6C11-B64E-AE9E-95B1F1870B25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698E6-CA38-5A4E-A5E4-F6C3FFED0D3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698E6-CA38-5A4E-A5E4-F6C3FFED0D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9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A2B57-B900-9A47-9646-B7D6A10D5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9DD2AA-0776-CC4C-B0C7-8BDD9EC9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8ADE67-D9E2-044C-9CDA-EB6A48E5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C8CD75-473C-6842-9FF5-34FD918D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65EFDB-DCB0-304B-8D7F-9C818A5A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9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32D2-B023-BE4E-9F8C-93156792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1C04EA-FD68-AE45-A90F-1D2CC1FD5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14B0C3-3B2F-494F-A0F0-BDBDDBFB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4C919B-5731-E74E-B7A6-E7881B61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0B0DF5-17C8-684F-A33E-A32DEDC4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9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6CCBA00-3468-834E-B24C-2AABC1525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A9C989-045B-EC4A-9525-754612DA0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6E7F4C-0195-8C46-ACDB-7FBCB4C2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F58854-C9A0-6944-8A4C-ACDA1455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DCF8C-D219-3141-B496-BEFC3957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2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F40A3-338C-B943-933F-47938A1B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09713-B536-5D48-8455-CB6D891A2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0BEC46-31AD-144F-BC52-FA0A39B2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7CE0B2-A52D-BE40-9EBB-2B840DB6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07BDB3-B435-0041-9C47-687FF1D1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6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91CCD-8BB3-344B-8416-96EA5F48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B72B1D-CCE9-D247-A0CD-704328382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854576-DC00-3142-9C3B-DDBCC269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2F20C0-230F-CC41-BD18-61E21438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B8E6DB-DC4B-6C41-898F-719C29C9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9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557A9-146F-C34E-9160-358D4AF8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F44C4B-0958-0844-A7AB-D1455A659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F1810D-AFE9-404F-8E9B-8E726BE75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BDBC76-4CD1-1043-861A-B7965FE7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EAE380-06A3-5C4E-9F42-F941474E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44481C-BBEB-C946-99A0-A4A74EEE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0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28657-ACAF-F043-8780-9B3F5412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9ACC2F-C67C-C44B-B5F7-741EE05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24E2C7-9C90-5A49-AE6B-A1C9B36D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3989E3-BF82-8E4A-ADE0-E8815C74B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192CC6-2A7D-5347-BF93-81F160462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2F0F15-910F-A747-9513-17776A07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E878D6B-4507-CA4D-8952-28EEAC2F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A4A983-42F1-8F4B-BCDF-C7B1E63B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6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1DBC1-F56E-FA46-A120-11866820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9AEB45-CF56-2D4E-9CDC-92E4EA29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72AE61-39BD-844F-8912-17D091CB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C7A110-37BB-224A-92EA-762886BC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2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D9A4D5-2BF6-BA4D-9D38-F2FBA0D2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D2B25F1-3611-224D-A340-B3DA86C7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DBA0B8-7BB7-3B4C-B311-3312DE13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8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E7C11-9658-5F42-A338-E2167D42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18DED4-185C-D045-881D-B1678E48A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F578F6-8117-654E-AD9B-A696916B7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3015CB-EDF9-4B45-A6AE-A5AC740C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1FE9C2-679C-964C-860A-CC091E12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522C68-782C-C940-9EA5-3F0D483D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0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8912D-A22B-DA46-AC18-8854B4DD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32232D9-04ED-6F49-8D76-DF81B9BA0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8C8C04-E89E-C44D-A46B-0B7FB9530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63D77C-194E-614F-9ACC-10C0D0B2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51B3C6-26D2-D04D-9F15-ADECB231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EBC067-8A95-9842-AFEA-9118F340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1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3067EA-70C1-0940-909A-18213E2B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7B3116-EF32-E34A-AE5D-94B290D1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9789CA-85B7-6849-94E1-3BBA8D20C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7AC5-6A9B-3A40-BD99-61E9DFF9E7F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486B7C-2E27-AB47-B623-B4F3CBBC1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E2AD5E-D18A-CD41-A84D-55568EF5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68D3-002C-FE48-B773-83AA2A1212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riantimmermansconsult.nl/" TargetMode="External"/><Relationship Id="rId4" Type="http://schemas.openxmlformats.org/officeDocument/2006/relationships/hyperlink" Target="mailto:mail@mariantimmermansconsult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BDA7BAE-58D5-C14D-A0CD-F81BF6523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5" r="-1" b="265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AD46FC-7506-164B-A0C1-02B4452E2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BC4438"/>
                </a:solidFill>
              </a:rPr>
              <a:t>Organizational Transactional Analysis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1B3DF37-D9EF-CD40-9D77-60C64F16E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777629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905F92"/>
                </a:solidFill>
                <a:latin typeface="+mj-lt"/>
              </a:rPr>
              <a:t>A seminar by </a:t>
            </a:r>
          </a:p>
          <a:p>
            <a:r>
              <a:rPr lang="en-GB" sz="2000" b="1" dirty="0">
                <a:solidFill>
                  <a:srgbClr val="905F92"/>
                </a:solidFill>
                <a:latin typeface="+mj-lt"/>
              </a:rPr>
              <a:t>Marian Timmermans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6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PRO in context</a:t>
            </a:r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066A5E0-AF01-4C7F-90FA-0252C6D08C80}"/>
              </a:ext>
            </a:extLst>
          </p:cNvPr>
          <p:cNvSpPr txBox="1">
            <a:spLocks/>
          </p:cNvSpPr>
          <p:nvPr/>
        </p:nvSpPr>
        <p:spPr>
          <a:xfrm>
            <a:off x="5963439" y="2136733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role</a:t>
            </a: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  <a:latin typeface="+mj-lt"/>
            </a:endParaRPr>
          </a:p>
          <a:p>
            <a:pPr algn="ctr"/>
            <a:endParaRPr lang="en-GB" sz="2400" dirty="0">
              <a:solidFill>
                <a:srgbClr val="905F92"/>
              </a:solidFill>
              <a:latin typeface="+mj-lt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B712EBB-5791-410C-A0D4-3F05732FFE96}"/>
              </a:ext>
            </a:extLst>
          </p:cNvPr>
          <p:cNvSpPr/>
          <p:nvPr/>
        </p:nvSpPr>
        <p:spPr>
          <a:xfrm rot="10800000">
            <a:off x="3135900" y="2749524"/>
            <a:ext cx="2827539" cy="242360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905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2628918-8FFF-457A-A4F6-9DAB3FFD118B}"/>
              </a:ext>
            </a:extLst>
          </p:cNvPr>
          <p:cNvSpPr txBox="1">
            <a:spLocks/>
          </p:cNvSpPr>
          <p:nvPr/>
        </p:nvSpPr>
        <p:spPr>
          <a:xfrm>
            <a:off x="3460210" y="5062942"/>
            <a:ext cx="2342827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organization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  <a:latin typeface="+mj-lt"/>
            </a:endParaRPr>
          </a:p>
          <a:p>
            <a:pPr algn="ctr"/>
            <a:endParaRPr lang="en-GB" sz="2400" dirty="0">
              <a:solidFill>
                <a:srgbClr val="905F92"/>
              </a:solidFill>
              <a:latin typeface="+mj-lt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2FB65-F090-43C5-95B7-8C7104179014}"/>
              </a:ext>
            </a:extLst>
          </p:cNvPr>
          <p:cNvSpPr txBox="1">
            <a:spLocks/>
          </p:cNvSpPr>
          <p:nvPr/>
        </p:nvSpPr>
        <p:spPr>
          <a:xfrm>
            <a:off x="1671688" y="2136733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person</a:t>
            </a: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  <a:latin typeface="+mj-lt"/>
            </a:endParaRPr>
          </a:p>
          <a:p>
            <a:pPr algn="ctr"/>
            <a:endParaRPr lang="en-GB" sz="2400" dirty="0">
              <a:solidFill>
                <a:srgbClr val="905F92"/>
              </a:solidFill>
              <a:latin typeface="+mj-lt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404CA70-63F3-4DCA-8951-29A9EDCCD768}"/>
              </a:ext>
            </a:extLst>
          </p:cNvPr>
          <p:cNvSpPr txBox="1">
            <a:spLocks/>
          </p:cNvSpPr>
          <p:nvPr/>
        </p:nvSpPr>
        <p:spPr>
          <a:xfrm>
            <a:off x="2940697" y="3232493"/>
            <a:ext cx="3155303" cy="1034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400" b="1" i="1" dirty="0">
                <a:solidFill>
                  <a:srgbClr val="905F92"/>
                </a:solidFill>
                <a:latin typeface="+mj-lt"/>
              </a:rPr>
              <a:t>C O N T E X T</a:t>
            </a:r>
            <a:r>
              <a:rPr lang="en-US" sz="3200" b="1" i="1" dirty="0">
                <a:solidFill>
                  <a:srgbClr val="905F92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b="1" dirty="0">
              <a:solidFill>
                <a:srgbClr val="905F92"/>
              </a:solidFill>
            </a:endParaRPr>
          </a:p>
          <a:p>
            <a:pPr algn="ctr"/>
            <a:endParaRPr lang="en-GB" sz="3200" dirty="0">
              <a:solidFill>
                <a:srgbClr val="905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The group-as-a-whole </a:t>
            </a:r>
            <a:r>
              <a:rPr lang="en-GB" sz="2400" b="1" dirty="0">
                <a:solidFill>
                  <a:srgbClr val="BC4438"/>
                </a:solidFill>
                <a:latin typeface="+mn-lt"/>
              </a:rPr>
              <a:t>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6" y="2054483"/>
            <a:ext cx="8887692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What is a group?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The group and its culture stay alive, even if all participants/ members have been replaced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Group life under the surface profoundly impacts the effectiveness of a team</a:t>
            </a:r>
            <a:endParaRPr lang="en-US" sz="1600" b="1" i="1" dirty="0">
              <a:solidFill>
                <a:srgbClr val="905F92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i="1" dirty="0">
                <a:solidFill>
                  <a:srgbClr val="905F92"/>
                </a:solidFill>
                <a:latin typeface="+mj-lt"/>
              </a:rPr>
              <a:t>References: Transactional Analysis Journal e.g. Servaas van </a:t>
            </a:r>
            <a:r>
              <a:rPr lang="en-US" sz="1600" b="1" i="1" dirty="0" err="1">
                <a:solidFill>
                  <a:srgbClr val="905F92"/>
                </a:solidFill>
                <a:latin typeface="+mj-lt"/>
              </a:rPr>
              <a:t>Beekum</a:t>
            </a:r>
            <a:r>
              <a:rPr lang="en-US" sz="1600" b="1" i="1" dirty="0">
                <a:solidFill>
                  <a:srgbClr val="905F92"/>
                </a:solidFill>
                <a:latin typeface="+mj-lt"/>
              </a:rPr>
              <a:t>, N. Michel </a:t>
            </a:r>
            <a:r>
              <a:rPr lang="en-US" sz="1600" b="1" i="1" dirty="0" err="1">
                <a:solidFill>
                  <a:srgbClr val="905F92"/>
                </a:solidFill>
                <a:latin typeface="+mj-lt"/>
              </a:rPr>
              <a:t>Landaiche</a:t>
            </a:r>
            <a:endParaRPr lang="en-US" sz="1600" b="1" i="1" dirty="0">
              <a:solidFill>
                <a:srgbClr val="905F9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2400" b="1" dirty="0">
              <a:latin typeface="+mj-lt"/>
            </a:endParaRPr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The group-as-a-whole </a:t>
            </a:r>
            <a:r>
              <a:rPr lang="en-GB" sz="2400" b="1" dirty="0">
                <a:solidFill>
                  <a:srgbClr val="BC4438"/>
                </a:solidFill>
                <a:latin typeface="+mn-lt"/>
              </a:rPr>
              <a:t>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6" y="2054483"/>
            <a:ext cx="8887692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Berne: people are in groups to prevent biological, psychological and moral decay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Berne: behavior cannot be understood by individual psychology alone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Berne: ‘It is always an easy out for a …consultant in group dynamics to suggest that […</a:t>
            </a: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the individual (MT)</a:t>
            </a:r>
            <a:r>
              <a:rPr lang="en-US" sz="2400" b="1" dirty="0">
                <a:solidFill>
                  <a:srgbClr val="905F92"/>
                </a:solidFill>
                <a:latin typeface="+mj-lt"/>
              </a:rPr>
              <a:t>] is in need of personal psychotherapy, but that merely amounts to a confession that the consultant has reached the end of his rope, as far as his knowledge of group dynamics is concerned’ (</a:t>
            </a: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Structure and dynamics</a:t>
            </a:r>
            <a:r>
              <a:rPr lang="en-US" sz="2400" b="1" dirty="0">
                <a:solidFill>
                  <a:srgbClr val="905F92"/>
                </a:solidFill>
                <a:latin typeface="+mj-lt"/>
              </a:rPr>
              <a:t>, p. 191)</a:t>
            </a:r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Games in teams</a:t>
            </a:r>
            <a:endParaRPr lang="en-GB" sz="2400" b="1" dirty="0">
              <a:solidFill>
                <a:srgbClr val="BC4438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6" y="2106737"/>
            <a:ext cx="8887692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Psychological game: something of importance is not on the table, but is ‘worked with’ in an indirect way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Games in teams are permitted by group culture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The whole team is involved (may take a while to notice…)</a:t>
            </a:r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Games in teams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722" y="6230360"/>
            <a:ext cx="7245055" cy="35066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i="1" dirty="0">
                <a:solidFill>
                  <a:srgbClr val="905F92"/>
                </a:solidFill>
                <a:latin typeface="+mj-lt"/>
              </a:rPr>
              <a:t>Reference: Drama triangle: Steve Karpman / Bystander: Petrūska Clarkson</a:t>
            </a:r>
          </a:p>
          <a:p>
            <a:pPr algn="ctr"/>
            <a:endParaRPr lang="en-GB" sz="1400" dirty="0"/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066A5E0-AF01-4C7F-90FA-0252C6D08C80}"/>
              </a:ext>
            </a:extLst>
          </p:cNvPr>
          <p:cNvSpPr txBox="1">
            <a:spLocks/>
          </p:cNvSpPr>
          <p:nvPr/>
        </p:nvSpPr>
        <p:spPr>
          <a:xfrm>
            <a:off x="5809439" y="2136733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Rescuer</a:t>
            </a:r>
            <a:endParaRPr lang="en-US" sz="2400" b="1" dirty="0">
              <a:solidFill>
                <a:srgbClr val="905F9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B712EBB-5791-410C-A0D4-3F05732FFE96}"/>
              </a:ext>
            </a:extLst>
          </p:cNvPr>
          <p:cNvSpPr/>
          <p:nvPr/>
        </p:nvSpPr>
        <p:spPr>
          <a:xfrm rot="10800000">
            <a:off x="3135900" y="2749524"/>
            <a:ext cx="2827539" cy="242360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905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2628918-8FFF-457A-A4F6-9DAB3FFD118B}"/>
              </a:ext>
            </a:extLst>
          </p:cNvPr>
          <p:cNvSpPr txBox="1">
            <a:spLocks/>
          </p:cNvSpPr>
          <p:nvPr/>
        </p:nvSpPr>
        <p:spPr>
          <a:xfrm>
            <a:off x="3383210" y="5111067"/>
            <a:ext cx="2342827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Victim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2FB65-F090-43C5-95B7-8C7104179014}"/>
              </a:ext>
            </a:extLst>
          </p:cNvPr>
          <p:cNvSpPr txBox="1">
            <a:spLocks/>
          </p:cNvSpPr>
          <p:nvPr/>
        </p:nvSpPr>
        <p:spPr>
          <a:xfrm>
            <a:off x="1778224" y="2136733"/>
            <a:ext cx="1711522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Persecutor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D30CF1-54C1-45F4-BAF1-1E4F899E9E07}"/>
              </a:ext>
            </a:extLst>
          </p:cNvPr>
          <p:cNvGrpSpPr/>
          <p:nvPr/>
        </p:nvGrpSpPr>
        <p:grpSpPr>
          <a:xfrm>
            <a:off x="6365289" y="3779529"/>
            <a:ext cx="2485748" cy="1980963"/>
            <a:chOff x="6365289" y="3779529"/>
            <a:chExt cx="2485748" cy="198096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730A21-5D1F-4271-8775-491AAB8104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5289" y="3779529"/>
              <a:ext cx="1139527" cy="1980963"/>
            </a:xfrm>
            <a:prstGeom prst="line">
              <a:avLst/>
            </a:prstGeom>
            <a:ln w="50800">
              <a:solidFill>
                <a:srgbClr val="905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jdelijke aanduiding voor inhoud 2">
              <a:extLst>
                <a:ext uri="{FF2B5EF4-FFF2-40B4-BE49-F238E27FC236}">
                  <a16:creationId xmlns:a16="http://schemas.microsoft.com/office/drawing/2014/main" id="{A9EFCFA3-A4E3-46AD-A93E-09E1D652EF2B}"/>
                </a:ext>
              </a:extLst>
            </p:cNvPr>
            <p:cNvSpPr txBox="1">
              <a:spLocks/>
            </p:cNvSpPr>
            <p:nvPr/>
          </p:nvSpPr>
          <p:spPr>
            <a:xfrm>
              <a:off x="6679285" y="4532366"/>
              <a:ext cx="2171752" cy="7582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sz="2400" b="1" i="1" dirty="0">
                  <a:solidFill>
                    <a:srgbClr val="905F92"/>
                  </a:solidFill>
                  <a:latin typeface="+mj-lt"/>
                </a:rPr>
                <a:t>Bystanders</a:t>
              </a:r>
              <a:endParaRPr lang="en-GB" sz="2400" b="1" dirty="0">
                <a:solidFill>
                  <a:srgbClr val="905F92"/>
                </a:solidFill>
              </a:endParaRPr>
            </a:p>
            <a:p>
              <a:pPr algn="ctr"/>
              <a:endParaRPr lang="en-GB" sz="2400" dirty="0">
                <a:solidFill>
                  <a:srgbClr val="905F92"/>
                </a:solidFill>
              </a:endParaRPr>
            </a:p>
          </p:txBody>
        </p:sp>
      </p:grp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7268453-88F4-3144-AA1A-695D37DDFE4D}"/>
              </a:ext>
            </a:extLst>
          </p:cNvPr>
          <p:cNvCxnSpPr>
            <a:cxnSpLocks/>
          </p:cNvCxnSpPr>
          <p:nvPr/>
        </p:nvCxnSpPr>
        <p:spPr>
          <a:xfrm>
            <a:off x="2933205" y="3123210"/>
            <a:ext cx="1104405" cy="178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44B0C3E5-ABFC-FF44-973E-FEBA330DCC2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89746" y="2515862"/>
            <a:ext cx="21205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154BEE2E-65D3-6F4F-A205-740A6D186324}"/>
              </a:ext>
            </a:extLst>
          </p:cNvPr>
          <p:cNvCxnSpPr>
            <a:cxnSpLocks/>
          </p:cNvCxnSpPr>
          <p:nvPr/>
        </p:nvCxnSpPr>
        <p:spPr>
          <a:xfrm flipH="1">
            <a:off x="5019068" y="2988422"/>
            <a:ext cx="1108014" cy="19230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Games in teams: break out rooms</a:t>
            </a:r>
            <a:endParaRPr lang="en-GB" sz="2400" b="1" dirty="0">
              <a:solidFill>
                <a:srgbClr val="BC4438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5" y="1967802"/>
            <a:ext cx="9073853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Decide which case to discuss (confidentiality!)	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Then focus on the Bystanders: What do they do? How do they influence the group Game? 	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What question would you want to ask this team?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Organizational Transactional Analysis</a:t>
            </a:r>
            <a:endParaRPr lang="en-GB" sz="2400" b="1" dirty="0">
              <a:solidFill>
                <a:srgbClr val="BC4438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5" y="2092927"/>
            <a:ext cx="907385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What do you take with you from this seminar 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905F92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-&gt; to your professional self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905F92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-&gt; to your organization?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rgbClr val="905F92"/>
              </a:solidFill>
            </a:endParaRPr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D87D7EE2-9B14-BB46-BF0D-2D59FCDDA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27" r="-1" b="2906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12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BC4438"/>
                </a:solidFill>
              </a:rPr>
              <a:t>Contact?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39" y="3536323"/>
            <a:ext cx="5317138" cy="261983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905F92"/>
              </a:solidFill>
              <a:latin typeface="+mj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GB" sz="2200" b="1" dirty="0">
                <a:solidFill>
                  <a:srgbClr val="905F9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mail@mariantimmermansconsult.nl</a:t>
            </a:r>
            <a:endParaRPr lang="en-GB" sz="2200" b="1" dirty="0">
              <a:solidFill>
                <a:srgbClr val="905F92"/>
              </a:solidFill>
              <a:latin typeface="+mj-lt"/>
            </a:endParaRPr>
          </a:p>
          <a:p>
            <a:pPr marL="0" indent="0" algn="ctr">
              <a:buNone/>
            </a:pPr>
            <a:endParaRPr lang="en-GB" sz="2200" b="1" dirty="0">
              <a:solidFill>
                <a:srgbClr val="905F92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2200" b="1" dirty="0">
                <a:solidFill>
                  <a:srgbClr val="905F9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www.mariantimmermansconsult.nl</a:t>
            </a:r>
            <a:endParaRPr lang="en-GB" sz="2200" b="1" dirty="0">
              <a:solidFill>
                <a:srgbClr val="905F92"/>
              </a:solidFill>
              <a:latin typeface="+mj-lt"/>
            </a:endParaRPr>
          </a:p>
          <a:p>
            <a:pPr marL="0" indent="0" algn="ctr">
              <a:buNone/>
            </a:pPr>
            <a:endParaRPr lang="en-GB" sz="2200" b="1" dirty="0">
              <a:solidFill>
                <a:srgbClr val="905F92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2200" b="1" dirty="0">
                <a:solidFill>
                  <a:srgbClr val="905F92"/>
                </a:solidFill>
                <a:latin typeface="+mj-lt"/>
              </a:rPr>
              <a:t>+316 533 24483</a:t>
            </a:r>
          </a:p>
          <a:p>
            <a:pPr marL="0" indent="0">
              <a:buNone/>
            </a:pPr>
            <a:endParaRPr lang="en-GB" sz="2200" b="1" dirty="0">
              <a:solidFill>
                <a:srgbClr val="905F9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65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BC4438"/>
                </a:solidFill>
                <a:latin typeface="+mn-lt"/>
              </a:rPr>
              <a:t>Welcome!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5" y="2384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>
                <a:solidFill>
                  <a:srgbClr val="BC4438"/>
                </a:solidFill>
                <a:latin typeface="+mj-lt"/>
              </a:rPr>
              <a:t>Program:</a:t>
            </a:r>
          </a:p>
          <a:p>
            <a:r>
              <a:rPr lang="en-GB" b="1" i="1" dirty="0">
                <a:solidFill>
                  <a:srgbClr val="905F92"/>
                </a:solidFill>
                <a:latin typeface="+mj-lt"/>
              </a:rPr>
              <a:t>Introduction to zoom, to Marian, to TA Org</a:t>
            </a:r>
          </a:p>
          <a:p>
            <a:r>
              <a:rPr lang="en-GB" b="1" i="1" dirty="0">
                <a:solidFill>
                  <a:srgbClr val="905F92"/>
                </a:solidFill>
                <a:latin typeface="+mj-lt"/>
              </a:rPr>
              <a:t>The dynamic PRO-triangle </a:t>
            </a:r>
          </a:p>
          <a:p>
            <a:r>
              <a:rPr lang="en-GB" b="1" i="1" dirty="0">
                <a:solidFill>
                  <a:srgbClr val="905F92"/>
                </a:solidFill>
                <a:latin typeface="+mj-lt"/>
              </a:rPr>
              <a:t>The group as a whole</a:t>
            </a:r>
          </a:p>
          <a:p>
            <a:r>
              <a:rPr lang="en-GB" b="1" i="1" dirty="0">
                <a:solidFill>
                  <a:srgbClr val="905F92"/>
                </a:solidFill>
                <a:latin typeface="+mj-lt"/>
              </a:rPr>
              <a:t>Wrap up</a:t>
            </a:r>
          </a:p>
          <a:p>
            <a:endParaRPr lang="en-GB" i="1" dirty="0">
              <a:latin typeface="+mj-lt"/>
            </a:endParaRPr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29D3232A-7450-4BD1-B598-99CA75C16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6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Organizational Transactional Analysis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6" y="2178771"/>
            <a:ext cx="88876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Application of TA in organizations (EATA)</a:t>
            </a:r>
          </a:p>
          <a:p>
            <a:r>
              <a:rPr lang="en-US" sz="2200" b="1" dirty="0">
                <a:solidFill>
                  <a:srgbClr val="905F92"/>
                </a:solidFill>
                <a:latin typeface="+mj-lt"/>
              </a:rPr>
              <a:t>organizational frames of reference</a:t>
            </a:r>
          </a:p>
          <a:p>
            <a:r>
              <a:rPr lang="en-US" sz="2200" b="1" dirty="0">
                <a:solidFill>
                  <a:srgbClr val="905F92"/>
                </a:solidFill>
                <a:latin typeface="+mj-lt"/>
              </a:rPr>
              <a:t>development, growth and increased effectiveness of the people and/in the organization</a:t>
            </a:r>
          </a:p>
          <a:p>
            <a:pPr marL="0" indent="0">
              <a:buNone/>
            </a:pPr>
            <a:endParaRPr lang="en-US" sz="1000" b="1" dirty="0">
              <a:solidFill>
                <a:srgbClr val="905F9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Rosa Krausz: </a:t>
            </a:r>
          </a:p>
          <a:p>
            <a:r>
              <a:rPr lang="en-US" sz="2200" b="1" dirty="0">
                <a:solidFill>
                  <a:srgbClr val="905F92"/>
                </a:solidFill>
                <a:latin typeface="+mj-lt"/>
              </a:rPr>
              <a:t>collective behavior </a:t>
            </a:r>
          </a:p>
          <a:p>
            <a:r>
              <a:rPr lang="en-US" sz="2200" b="1" dirty="0">
                <a:solidFill>
                  <a:srgbClr val="905F92"/>
                </a:solidFill>
                <a:latin typeface="+mj-lt"/>
              </a:rPr>
              <a:t>psychological approach to behavior in organizations</a:t>
            </a:r>
          </a:p>
          <a:p>
            <a:pPr marL="0" indent="0">
              <a:buNone/>
            </a:pPr>
            <a:endParaRPr lang="en-GB" b="1" dirty="0">
              <a:solidFill>
                <a:srgbClr val="905F92"/>
              </a:solidFill>
              <a:latin typeface="+mj-lt"/>
            </a:endParaRPr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Organizational Transactional Analysis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6" y="2178771"/>
            <a:ext cx="88876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905F92"/>
                </a:solidFill>
                <a:latin typeface="+mj-lt"/>
              </a:rPr>
              <a:t>How I see it:</a:t>
            </a:r>
          </a:p>
          <a:p>
            <a:r>
              <a:rPr lang="en-GB" sz="2200" b="1" dirty="0">
                <a:solidFill>
                  <a:srgbClr val="905F92"/>
                </a:solidFill>
                <a:latin typeface="+mj-lt"/>
              </a:rPr>
              <a:t>Take person-in-role as starting point </a:t>
            </a:r>
          </a:p>
          <a:p>
            <a:r>
              <a:rPr lang="en-GB" sz="2200" b="1" dirty="0">
                <a:solidFill>
                  <a:srgbClr val="905F92"/>
                </a:solidFill>
                <a:latin typeface="+mj-lt"/>
              </a:rPr>
              <a:t>Take group-as-a-whole as starting point </a:t>
            </a:r>
          </a:p>
          <a:p>
            <a:r>
              <a:rPr lang="en-GB" sz="2200" b="1" dirty="0">
                <a:solidFill>
                  <a:srgbClr val="905F92"/>
                </a:solidFill>
                <a:latin typeface="+mj-lt"/>
              </a:rPr>
              <a:t>Aim: development &amp; effectiveness of people in/and organizations</a:t>
            </a:r>
          </a:p>
          <a:p>
            <a:pPr marL="0" indent="0">
              <a:buNone/>
            </a:pPr>
            <a:endParaRPr lang="en-GB" dirty="0">
              <a:solidFill>
                <a:srgbClr val="905F92"/>
              </a:solidFill>
              <a:latin typeface="+mj-lt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905F92"/>
                </a:solidFill>
                <a:latin typeface="+mj-lt"/>
              </a:rPr>
              <a:t>Why TA Org is so useful in 21</a:t>
            </a:r>
            <a:r>
              <a:rPr lang="en-GB" b="1" baseline="30000" dirty="0">
                <a:solidFill>
                  <a:srgbClr val="905F92"/>
                </a:solidFill>
                <a:latin typeface="+mj-lt"/>
              </a:rPr>
              <a:t>st</a:t>
            </a:r>
            <a:r>
              <a:rPr lang="en-GB" b="1" dirty="0">
                <a:solidFill>
                  <a:srgbClr val="905F92"/>
                </a:solidFill>
                <a:latin typeface="+mj-lt"/>
              </a:rPr>
              <a:t> century corona times: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905F92"/>
                </a:solidFill>
                <a:latin typeface="+mj-lt"/>
              </a:rPr>
              <a:t>Framework for understanding reality and reducing complexity in organizations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905F92"/>
                </a:solidFill>
                <a:latin typeface="+mj-lt"/>
              </a:rPr>
              <a:t>Options!</a:t>
            </a:r>
          </a:p>
          <a:p>
            <a:pPr marL="0" indent="0">
              <a:buNone/>
            </a:pPr>
            <a:endParaRPr lang="en-GB" b="1" dirty="0">
              <a:solidFill>
                <a:srgbClr val="905F92"/>
              </a:solidFill>
              <a:latin typeface="+mj-lt"/>
            </a:endParaRPr>
          </a:p>
          <a:p>
            <a:endParaRPr lang="en-GB" dirty="0">
              <a:solidFill>
                <a:srgbClr val="905F92"/>
              </a:solidFill>
              <a:latin typeface="+mj-lt"/>
            </a:endParaRPr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Role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6" y="2178771"/>
            <a:ext cx="888769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Change is the only constant (VUCA world)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We have many roles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TA Org focusses on role(s) at work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job description is a start 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you need to understand what the organization is for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solidFill>
                <a:srgbClr val="BC4438"/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Dynamic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722" y="6230360"/>
            <a:ext cx="7245055" cy="35066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i="1" dirty="0">
                <a:solidFill>
                  <a:srgbClr val="905F92"/>
                </a:solidFill>
                <a:latin typeface="+mj-lt"/>
              </a:rPr>
              <a:t>Reference: Anne de Graaf &amp; Klaas Kunst</a:t>
            </a:r>
          </a:p>
          <a:p>
            <a:pPr algn="ctr"/>
            <a:endParaRPr lang="en-GB" sz="1400" dirty="0"/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066A5E0-AF01-4C7F-90FA-0252C6D08C80}"/>
              </a:ext>
            </a:extLst>
          </p:cNvPr>
          <p:cNvSpPr txBox="1">
            <a:spLocks/>
          </p:cNvSpPr>
          <p:nvPr/>
        </p:nvSpPr>
        <p:spPr>
          <a:xfrm>
            <a:off x="5809439" y="2136733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role</a:t>
            </a:r>
            <a:r>
              <a:rPr lang="en-US" sz="2400" b="1" i="1" dirty="0">
                <a:solidFill>
                  <a:srgbClr val="905F92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B712EBB-5791-410C-A0D4-3F05732FFE96}"/>
              </a:ext>
            </a:extLst>
          </p:cNvPr>
          <p:cNvSpPr/>
          <p:nvPr/>
        </p:nvSpPr>
        <p:spPr>
          <a:xfrm rot="10800000">
            <a:off x="3135900" y="2749524"/>
            <a:ext cx="2827539" cy="2423604"/>
          </a:xfrm>
          <a:prstGeom prst="triangle">
            <a:avLst/>
          </a:prstGeom>
          <a:solidFill>
            <a:schemeClr val="bg1"/>
          </a:solidFill>
          <a:ln w="50800">
            <a:solidFill>
              <a:srgbClr val="905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2628918-8FFF-457A-A4F6-9DAB3FFD118B}"/>
              </a:ext>
            </a:extLst>
          </p:cNvPr>
          <p:cNvSpPr txBox="1">
            <a:spLocks/>
          </p:cNvSpPr>
          <p:nvPr/>
        </p:nvSpPr>
        <p:spPr>
          <a:xfrm>
            <a:off x="3383210" y="5111067"/>
            <a:ext cx="2342827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organization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2FB65-F090-43C5-95B7-8C7104179014}"/>
              </a:ext>
            </a:extLst>
          </p:cNvPr>
          <p:cNvSpPr txBox="1">
            <a:spLocks/>
          </p:cNvSpPr>
          <p:nvPr/>
        </p:nvSpPr>
        <p:spPr>
          <a:xfrm>
            <a:off x="1671688" y="2136733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905F92"/>
                </a:solidFill>
                <a:latin typeface="+mj-lt"/>
              </a:rPr>
              <a:t>person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PRO in breakout rooms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6" y="2178771"/>
            <a:ext cx="888769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905F92"/>
                </a:solidFill>
                <a:latin typeface="+mj-lt"/>
              </a:rPr>
              <a:t>Person</a:t>
            </a:r>
            <a:r>
              <a:rPr lang="en-US" b="1" dirty="0">
                <a:solidFill>
                  <a:srgbClr val="905F92"/>
                </a:solidFill>
                <a:latin typeface="+mj-lt"/>
              </a:rPr>
              <a:t>: What do you bring (knowledge, experience, personality) and what do you need? What assumptions do you have about your role?</a:t>
            </a:r>
          </a:p>
          <a:p>
            <a:pPr marL="0" indent="0">
              <a:buNone/>
            </a:pPr>
            <a:endParaRPr lang="en-US" b="1" dirty="0">
              <a:solidFill>
                <a:srgbClr val="905F9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905F92"/>
                </a:solidFill>
                <a:latin typeface="+mj-lt"/>
              </a:rPr>
              <a:t>Organization</a:t>
            </a:r>
            <a:r>
              <a:rPr lang="en-US" b="1" dirty="0">
                <a:solidFill>
                  <a:srgbClr val="905F92"/>
                </a:solidFill>
                <a:latin typeface="+mj-lt"/>
              </a:rPr>
              <a:t>: What is the organization for? What does the organization want from you? How does the organization support you in your role?</a:t>
            </a:r>
          </a:p>
          <a:p>
            <a:pPr marL="0" indent="0">
              <a:buNone/>
            </a:pPr>
            <a:endParaRPr lang="en-US" b="1" dirty="0">
              <a:solidFill>
                <a:srgbClr val="905F92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905F92"/>
                </a:solidFill>
                <a:latin typeface="+mj-lt"/>
              </a:rPr>
              <a:t>Role</a:t>
            </a:r>
            <a:r>
              <a:rPr lang="en-US" b="1" dirty="0">
                <a:solidFill>
                  <a:srgbClr val="905F92"/>
                </a:solidFill>
                <a:latin typeface="+mj-lt"/>
              </a:rPr>
              <a:t>: What are your tasks? What would the organization miss if you weren’t there? How do you understand your role? 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905F92"/>
                </a:solidFill>
                <a:latin typeface="+mj-lt"/>
              </a:rPr>
              <a:t> </a:t>
            </a:r>
            <a:endParaRPr lang="en-GB" b="1" dirty="0">
              <a:solidFill>
                <a:srgbClr val="905F92"/>
              </a:solidFill>
              <a:latin typeface="+mj-lt"/>
            </a:endParaRPr>
          </a:p>
          <a:p>
            <a:endParaRPr lang="en-GB" dirty="0">
              <a:solidFill>
                <a:srgbClr val="905F92"/>
              </a:solidFill>
              <a:latin typeface="+mj-lt"/>
            </a:endParaRPr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Role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37327-BC3E-4C41-865A-A479C8B0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436" y="2178771"/>
            <a:ext cx="8887692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Dynamic model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Formal and informal roles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905F92"/>
                </a:solidFill>
                <a:latin typeface="+mj-lt"/>
              </a:rPr>
              <a:t>Bernd Schmid: private, organizational, professional role </a:t>
            </a:r>
          </a:p>
          <a:p>
            <a:pPr marL="0" indent="0">
              <a:lnSpc>
                <a:spcPct val="200000"/>
              </a:lnSpc>
              <a:buNone/>
            </a:pPr>
            <a:endParaRPr lang="en-GB" b="1" dirty="0">
              <a:solidFill>
                <a:srgbClr val="BC4438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endParaRPr lang="en-GB" dirty="0">
              <a:latin typeface="+mj-lt"/>
            </a:endParaRPr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F766-2776-FA46-80D0-644DE3F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435" y="627640"/>
            <a:ext cx="983210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BC4438"/>
                </a:solidFill>
                <a:latin typeface="+mn-lt"/>
              </a:rPr>
              <a:t>Dynamic model</a:t>
            </a:r>
          </a:p>
        </p:txBody>
      </p:sp>
      <p:pic>
        <p:nvPicPr>
          <p:cNvPr id="5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8E7C08CE-9EC2-4088-AA22-E6A3B7F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27" y="5196435"/>
            <a:ext cx="1440873" cy="1661566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066A5E0-AF01-4C7F-90FA-0252C6D08C80}"/>
              </a:ext>
            </a:extLst>
          </p:cNvPr>
          <p:cNvSpPr txBox="1">
            <a:spLocks/>
          </p:cNvSpPr>
          <p:nvPr/>
        </p:nvSpPr>
        <p:spPr>
          <a:xfrm>
            <a:off x="2999980" y="2454094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role</a:t>
            </a:r>
            <a:r>
              <a:rPr lang="en-US" sz="2400" b="1" i="1" dirty="0">
                <a:solidFill>
                  <a:srgbClr val="905F92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B712EBB-5791-410C-A0D4-3F05732FFE96}"/>
              </a:ext>
            </a:extLst>
          </p:cNvPr>
          <p:cNvSpPr/>
          <p:nvPr/>
        </p:nvSpPr>
        <p:spPr>
          <a:xfrm rot="10800000">
            <a:off x="2201869" y="3069456"/>
            <a:ext cx="1377393" cy="2094607"/>
          </a:xfrm>
          <a:prstGeom prst="triangle">
            <a:avLst/>
          </a:prstGeom>
          <a:solidFill>
            <a:schemeClr val="bg1"/>
          </a:solidFill>
          <a:ln w="44450">
            <a:solidFill>
              <a:srgbClr val="905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2628918-8FFF-457A-A4F6-9DAB3FFD118B}"/>
              </a:ext>
            </a:extLst>
          </p:cNvPr>
          <p:cNvSpPr txBox="1">
            <a:spLocks/>
          </p:cNvSpPr>
          <p:nvPr/>
        </p:nvSpPr>
        <p:spPr>
          <a:xfrm>
            <a:off x="1703186" y="5091994"/>
            <a:ext cx="2342827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organization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82FB65-F090-43C5-95B7-8C7104179014}"/>
              </a:ext>
            </a:extLst>
          </p:cNvPr>
          <p:cNvSpPr txBox="1">
            <a:spLocks/>
          </p:cNvSpPr>
          <p:nvPr/>
        </p:nvSpPr>
        <p:spPr>
          <a:xfrm>
            <a:off x="1424607" y="2454039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person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B81EC44-A4B4-4333-A66A-195950D15506}"/>
              </a:ext>
            </a:extLst>
          </p:cNvPr>
          <p:cNvSpPr txBox="1">
            <a:spLocks/>
          </p:cNvSpPr>
          <p:nvPr/>
        </p:nvSpPr>
        <p:spPr>
          <a:xfrm>
            <a:off x="5081897" y="4544537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role</a:t>
            </a:r>
            <a:r>
              <a:rPr lang="en-US" sz="2400" b="1" i="1" dirty="0">
                <a:solidFill>
                  <a:srgbClr val="905F92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AFF5838A-F6FA-4E43-990C-13A9F066F253}"/>
              </a:ext>
            </a:extLst>
          </p:cNvPr>
          <p:cNvSpPr txBox="1">
            <a:spLocks/>
          </p:cNvSpPr>
          <p:nvPr/>
        </p:nvSpPr>
        <p:spPr>
          <a:xfrm>
            <a:off x="7030554" y="5470550"/>
            <a:ext cx="2342827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organization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1458A4F1-CC1C-437C-96BA-67A5C1AF2296}"/>
              </a:ext>
            </a:extLst>
          </p:cNvPr>
          <p:cNvSpPr txBox="1">
            <a:spLocks/>
          </p:cNvSpPr>
          <p:nvPr/>
        </p:nvSpPr>
        <p:spPr>
          <a:xfrm>
            <a:off x="7599785" y="3616972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person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492D29B7-C480-4DC0-9DC0-CDA0E2F325E7}"/>
              </a:ext>
            </a:extLst>
          </p:cNvPr>
          <p:cNvSpPr txBox="1">
            <a:spLocks/>
          </p:cNvSpPr>
          <p:nvPr/>
        </p:nvSpPr>
        <p:spPr>
          <a:xfrm>
            <a:off x="8864354" y="974673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role</a:t>
            </a:r>
            <a:r>
              <a:rPr lang="en-US" sz="2400" b="1" i="1" dirty="0">
                <a:solidFill>
                  <a:srgbClr val="905F92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BDC9F776-B588-496E-9893-7A4DEC381536}"/>
              </a:ext>
            </a:extLst>
          </p:cNvPr>
          <p:cNvSpPr txBox="1">
            <a:spLocks/>
          </p:cNvSpPr>
          <p:nvPr/>
        </p:nvSpPr>
        <p:spPr>
          <a:xfrm>
            <a:off x="8278413" y="2809655"/>
            <a:ext cx="2342827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organization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5DE012F9-1A46-4C18-8DAD-93B38CD366C4}"/>
              </a:ext>
            </a:extLst>
          </p:cNvPr>
          <p:cNvSpPr txBox="1">
            <a:spLocks/>
          </p:cNvSpPr>
          <p:nvPr/>
        </p:nvSpPr>
        <p:spPr>
          <a:xfrm>
            <a:off x="6096000" y="1883642"/>
            <a:ext cx="1464211" cy="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905F92"/>
                </a:solidFill>
                <a:latin typeface="+mj-lt"/>
              </a:rPr>
              <a:t>person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b="1" dirty="0">
              <a:solidFill>
                <a:srgbClr val="905F92"/>
              </a:solidFill>
            </a:endParaRPr>
          </a:p>
          <a:p>
            <a:pPr algn="ctr"/>
            <a:endParaRPr lang="en-GB" sz="2400" dirty="0">
              <a:solidFill>
                <a:srgbClr val="905F92"/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FD410B5-0ACA-4BAB-B518-3BEDEF9D69EA}"/>
              </a:ext>
            </a:extLst>
          </p:cNvPr>
          <p:cNvSpPr/>
          <p:nvPr/>
        </p:nvSpPr>
        <p:spPr>
          <a:xfrm rot="16200000">
            <a:off x="7796017" y="1191500"/>
            <a:ext cx="1377393" cy="2094607"/>
          </a:xfrm>
          <a:prstGeom prst="triangle">
            <a:avLst/>
          </a:prstGeom>
          <a:solidFill>
            <a:schemeClr val="bg1"/>
          </a:solidFill>
          <a:ln w="44450">
            <a:solidFill>
              <a:srgbClr val="905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CC93539-5880-4E91-89B0-3437F939A156}"/>
              </a:ext>
            </a:extLst>
          </p:cNvPr>
          <p:cNvSpPr/>
          <p:nvPr/>
        </p:nvSpPr>
        <p:spPr>
          <a:xfrm rot="16200000">
            <a:off x="6595891" y="3876363"/>
            <a:ext cx="1377393" cy="2094607"/>
          </a:xfrm>
          <a:prstGeom prst="triangle">
            <a:avLst/>
          </a:prstGeom>
          <a:solidFill>
            <a:schemeClr val="bg1"/>
          </a:solidFill>
          <a:ln w="44450">
            <a:solidFill>
              <a:srgbClr val="905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534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609</Words>
  <Application>Microsoft Macintosh PowerPoint</Application>
  <PresentationFormat>Breedbeeld</PresentationFormat>
  <Paragraphs>100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Organizational Transactional Analysis</vt:lpstr>
      <vt:lpstr>Welcome!</vt:lpstr>
      <vt:lpstr>Organizational Transactional Analysis</vt:lpstr>
      <vt:lpstr>Organizational Transactional Analysis</vt:lpstr>
      <vt:lpstr>Role (1)</vt:lpstr>
      <vt:lpstr>Dynamic model</vt:lpstr>
      <vt:lpstr>PRO in breakout rooms</vt:lpstr>
      <vt:lpstr>Role (2)</vt:lpstr>
      <vt:lpstr>Dynamic model</vt:lpstr>
      <vt:lpstr>PRO in context</vt:lpstr>
      <vt:lpstr>The group-as-a-whole (1)</vt:lpstr>
      <vt:lpstr>The group-as-a-whole (2)</vt:lpstr>
      <vt:lpstr>Games in teams</vt:lpstr>
      <vt:lpstr>Games in teams</vt:lpstr>
      <vt:lpstr>Games in teams: break out rooms</vt:lpstr>
      <vt:lpstr>Organizational Transactional Analysis</vt:lpstr>
      <vt:lpstr>Contact?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Transactional Analysis</dc:title>
  <dc:creator>Marian Timmermans</dc:creator>
  <cp:lastModifiedBy>Marian Timmermans</cp:lastModifiedBy>
  <cp:revision>63</cp:revision>
  <cp:lastPrinted>2020-06-09T09:28:35Z</cp:lastPrinted>
  <dcterms:created xsi:type="dcterms:W3CDTF">2020-06-05T10:59:40Z</dcterms:created>
  <dcterms:modified xsi:type="dcterms:W3CDTF">2020-06-11T08:44:03Z</dcterms:modified>
</cp:coreProperties>
</file>